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31"/>
  </p:notesMasterIdLst>
  <p:sldIdLst>
    <p:sldId id="257" r:id="rId3"/>
    <p:sldId id="258" r:id="rId4"/>
    <p:sldId id="259" r:id="rId5"/>
    <p:sldId id="260" r:id="rId6"/>
    <p:sldId id="262" r:id="rId7"/>
    <p:sldId id="263" r:id="rId8"/>
    <p:sldId id="264" r:id="rId9"/>
    <p:sldId id="265" r:id="rId10"/>
    <p:sldId id="267" r:id="rId11"/>
    <p:sldId id="269" r:id="rId12"/>
    <p:sldId id="270" r:id="rId13"/>
    <p:sldId id="271" r:id="rId14"/>
    <p:sldId id="272" r:id="rId15"/>
    <p:sldId id="273" r:id="rId16"/>
    <p:sldId id="266" r:id="rId17"/>
    <p:sldId id="268" r:id="rId18"/>
    <p:sldId id="274" r:id="rId19"/>
    <p:sldId id="278" r:id="rId20"/>
    <p:sldId id="275" r:id="rId21"/>
    <p:sldId id="276" r:id="rId22"/>
    <p:sldId id="280" r:id="rId23"/>
    <p:sldId id="281" r:id="rId24"/>
    <p:sldId id="282" r:id="rId25"/>
    <p:sldId id="283" r:id="rId26"/>
    <p:sldId id="284" r:id="rId27"/>
    <p:sldId id="285" r:id="rId28"/>
    <p:sldId id="286" r:id="rId29"/>
    <p:sldId id="261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1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5D328E-FA98-4D2C-81F3-22E3F42DCF6A}" type="datetimeFigureOut">
              <a:rPr lang="en-IN" smtClean="0"/>
              <a:t>31-05-2018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40FCA2-57C1-4312-B689-DB348E01D46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495766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DA33B82-1FAE-4871-B969-45D0D9E0F373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870330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DA33B82-1FAE-4871-B969-45D0D9E0F373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56771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DA33B82-1FAE-4871-B969-45D0D9E0F373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880816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DA33B82-1FAE-4871-B969-45D0D9E0F373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440346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DA33B82-1FAE-4871-B969-45D0D9E0F373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62004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DA33B82-1FAE-4871-B969-45D0D9E0F373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986986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DA33B82-1FAE-4871-B969-45D0D9E0F373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20365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DA33B82-1FAE-4871-B969-45D0D9E0F373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617397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DA33B82-1FAE-4871-B969-45D0D9E0F373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794326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DA33B82-1FAE-4871-B969-45D0D9E0F373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4177173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DA33B82-1FAE-4871-B969-45D0D9E0F373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007689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DA33B82-1FAE-4871-B969-45D0D9E0F373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6563720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DA33B82-1FAE-4871-B969-45D0D9E0F373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0000126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DA33B82-1FAE-4871-B969-45D0D9E0F373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014617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DA33B82-1FAE-4871-B969-45D0D9E0F373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6305972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DA33B82-1FAE-4871-B969-45D0D9E0F373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7832514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DA33B82-1FAE-4871-B969-45D0D9E0F373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1639112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DA33B82-1FAE-4871-B969-45D0D9E0F373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82040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DA33B82-1FAE-4871-B969-45D0D9E0F373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0550265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DA33B82-1FAE-4871-B969-45D0D9E0F373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4927346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DA33B82-1FAE-4871-B969-45D0D9E0F373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043371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DA33B82-1FAE-4871-B969-45D0D9E0F373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539698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DA33B82-1FAE-4871-B969-45D0D9E0F373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462310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DA33B82-1FAE-4871-B969-45D0D9E0F373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139292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DA33B82-1FAE-4871-B969-45D0D9E0F373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01649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DA33B82-1FAE-4871-B969-45D0D9E0F373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103744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DA33B82-1FAE-4871-B969-45D0D9E0F373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28882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DA33B82-1FAE-4871-B969-45D0D9E0F373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15788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AFD55-31FC-4806-B539-301EA1CAF4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E8AF57-39F0-40BC-B1F3-5AFD737095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04D744-CD7C-4C4D-85EB-0226C3ABEB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04678-B3FD-4C4E-9070-A3156A5B6E94}" type="datetimeFigureOut">
              <a:rPr lang="en-IN" smtClean="0"/>
              <a:t>31-05-2018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5B01FE-F85B-430E-B39C-F9151F2672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4E450-4C5A-461A-9623-ECF32B9161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A21F95-E399-4ACE-B49B-A6521A6D4B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783593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6225AD-0B60-458C-80F7-CB4C89EF1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31D4F5-BA02-4778-8312-300A5EE434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AE36E0-0E34-4FD3-BAA7-15712FF3D6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04678-B3FD-4C4E-9070-A3156A5B6E94}" type="datetimeFigureOut">
              <a:rPr lang="en-IN" smtClean="0"/>
              <a:t>31-05-2018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C98E16-0919-480E-8FA9-B12C41A631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E98EA-7A14-472A-86A1-2BB6FE6513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A21F95-E399-4ACE-B49B-A6521A6D4B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285547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6A18AB4-8F09-437C-A167-EEED11B58F4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EF2A933-DD9E-43EA-8913-634D1C9A15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01689C-0641-4E54-963F-B038D446C5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04678-B3FD-4C4E-9070-A3156A5B6E94}" type="datetimeFigureOut">
              <a:rPr lang="en-IN" smtClean="0"/>
              <a:t>31-05-2018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9E597E-66D0-4E2A-AECC-E4B1D41300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4D7DAB-0F68-4439-9115-C3EE9AE17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A21F95-E399-4ACE-B49B-A6521A6D4B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774286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4458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2936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6052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1105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5/31/2018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55899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5/31/2018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05418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5/31/2018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94825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0551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328B26-57BB-417B-B1D7-5A6165558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7D0341-56E2-4C43-877B-BA8E793D85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23AF22-9080-482E-8DE5-78F817F092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04678-B3FD-4C4E-9070-A3156A5B6E94}" type="datetimeFigureOut">
              <a:rPr lang="en-IN" smtClean="0"/>
              <a:t>31-05-2018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7F5453-4691-4234-8BC8-78527454A4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05D00D-8E9D-4725-9BA1-8B5C769AB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A21F95-E399-4ACE-B49B-A6521A6D4B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9901178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67349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3895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0720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9F89D-8BB8-4F46-B32F-6D9A7E8F64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A361EF-3A6B-4642-85FD-5366097660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375275-A7F7-4AE7-A203-B7D1DB0E3C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04678-B3FD-4C4E-9070-A3156A5B6E94}" type="datetimeFigureOut">
              <a:rPr lang="en-IN" smtClean="0"/>
              <a:t>31-05-2018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1B32B2-226E-47C2-ACD5-1343B79EA7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6C97BB-CC7D-4C81-A59B-49555CC840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A21F95-E399-4ACE-B49B-A6521A6D4B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823238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6E1E22-DE1B-4467-988F-A31C6818C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8DD252-C50F-45D2-8557-0E3780A719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587E5B-C41F-4DAB-8524-F3C88F7EB7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4A6498-C804-46A5-A239-F469449574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04678-B3FD-4C4E-9070-A3156A5B6E94}" type="datetimeFigureOut">
              <a:rPr lang="en-IN" smtClean="0"/>
              <a:t>31-05-2018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37C227-9457-40D8-A82E-B6F95608A3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004843-29FC-410A-B58B-13DEBF112C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A21F95-E399-4ACE-B49B-A6521A6D4B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919183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8734A4-C0FB-43C7-BE9B-B2657C708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E579FD-02A2-4D5E-83D2-5CEA7CFF94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C812FF-7FC4-4A20-8C6A-058C7BB2D7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992B25B-23C6-4A11-96EB-BCED48FF99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E2221E-E1F8-4062-B342-77EB2D32541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BE2E4C2-DEEB-43F6-B762-073C7F9D3A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04678-B3FD-4C4E-9070-A3156A5B6E94}" type="datetimeFigureOut">
              <a:rPr lang="en-IN" smtClean="0"/>
              <a:t>31-05-2018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1AC8AE8-5753-4A2F-B992-C3E7EC838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048FDC9-106A-460A-87FE-62EE551EFE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A21F95-E399-4ACE-B49B-A6521A6D4B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215849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608827-7734-4873-A191-1304298CD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1DDEA91-89DB-464A-8376-7C15B59288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04678-B3FD-4C4E-9070-A3156A5B6E94}" type="datetimeFigureOut">
              <a:rPr lang="en-IN" smtClean="0"/>
              <a:t>31-05-2018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5FF4EF-5E5F-448F-AEB7-E8092063E0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2264A5-DE2A-48FC-9247-50D65444CF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A21F95-E399-4ACE-B49B-A6521A6D4B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597732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2C8CC55-F5A3-4266-9A1C-D299101B3C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04678-B3FD-4C4E-9070-A3156A5B6E94}" type="datetimeFigureOut">
              <a:rPr lang="en-IN" smtClean="0"/>
              <a:t>31-05-2018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40447F3-BC6A-4CD7-A98E-1D02F532B8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064DB8-0D9F-409C-807F-853D696B7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A21F95-E399-4ACE-B49B-A6521A6D4B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493255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3A48C1-8690-42AC-9CD8-EDA2CD40D2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723FB7-B4EB-4FED-82AF-73883C3825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B4243A-E62A-4817-A31F-40760A5268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9B6FA5-FE4C-4861-A09D-1C8B598FFF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04678-B3FD-4C4E-9070-A3156A5B6E94}" type="datetimeFigureOut">
              <a:rPr lang="en-IN" smtClean="0"/>
              <a:t>31-05-2018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CFA4DA-62A7-4C5E-9956-8BB2E9ED98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5B04B2-A9C6-4B3D-93B2-BCF544338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A21F95-E399-4ACE-B49B-A6521A6D4B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831016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1DEB71-2B41-49B3-9E0C-6F81F1B20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04F075-F02C-480A-93AF-2A5EA891557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498CEE-83ED-481B-8DD3-4F32BBEA2F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A608DC-4855-4088-B023-DFEAC36249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04678-B3FD-4C4E-9070-A3156A5B6E94}" type="datetimeFigureOut">
              <a:rPr lang="en-IN" smtClean="0"/>
              <a:t>31-05-2018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037F95-8679-4396-8D05-B636C2EE6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85369B-3C28-488F-9D28-0F9C58B2FE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A21F95-E399-4ACE-B49B-A6521A6D4B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297758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53587A1-1312-457B-8D1D-BBECBFB4A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D4169C-5A50-4E47-BC14-CDA7CC9348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4121EE-53C3-4AB9-AF7E-D022B4142BE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204678-B3FD-4C4E-9070-A3156A5B6E94}" type="datetimeFigureOut">
              <a:rPr lang="en-IN" smtClean="0"/>
              <a:t>31-05-2018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77F424-C610-4555-B289-DCE7783FA1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AA81B1-7D02-4AD4-B7D4-101C8CDB10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A21F95-E399-4ACE-B49B-A6521A6D4B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618068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5/31/2018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2262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3.png"/><Relationship Id="rId4" Type="http://schemas.openxmlformats.org/officeDocument/2006/relationships/image" Target="../media/image22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hyperlink" Target="https://nullcon.net/website/goa-2017/speakers/sarwar_jahan_ashwath_kumar.php" TargetMode="External"/><Relationship Id="rId7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.png"/><Relationship Id="rId11" Type="http://schemas.openxmlformats.org/officeDocument/2006/relationships/image" Target="../media/image9.jpeg"/><Relationship Id="rId5" Type="http://schemas.openxmlformats.org/officeDocument/2006/relationships/image" Target="../media/image4.jpg"/><Relationship Id="rId10" Type="http://schemas.openxmlformats.org/officeDocument/2006/relationships/hyperlink" Target="https://in.linkedin.com/in/sarwarjahanm" TargetMode="External"/><Relationship Id="rId4" Type="http://schemas.openxmlformats.org/officeDocument/2006/relationships/hyperlink" Target="https://hackcon.org/how-to-bypass-authentication-and-authorization" TargetMode="External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hackerone.com/reports/85401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hackerone.com/reports/92050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32.jpeg"/><Relationship Id="rId4" Type="http://schemas.openxmlformats.org/officeDocument/2006/relationships/hyperlink" Target="mailto:sarwarjahanm@outlook.com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5.jpeg"/><Relationship Id="rId4" Type="http://schemas.openxmlformats.org/officeDocument/2006/relationships/image" Target="../media/image14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09982" y="1590016"/>
            <a:ext cx="8153400" cy="1470025"/>
          </a:xfrm>
        </p:spPr>
        <p:txBody>
          <a:bodyPr>
            <a:normAutofit/>
          </a:bodyPr>
          <a:lstStyle/>
          <a:p>
            <a:r>
              <a:rPr lang="en-US" sz="3800" b="1" dirty="0"/>
              <a:t>Broken Authentication &amp; Authorization</a:t>
            </a:r>
            <a:endParaRPr lang="en-US" sz="3800" dirty="0"/>
          </a:p>
        </p:txBody>
      </p:sp>
      <p:sp>
        <p:nvSpPr>
          <p:cNvPr id="4" name="Rectangle 3"/>
          <p:cNvSpPr/>
          <p:nvPr/>
        </p:nvSpPr>
        <p:spPr>
          <a:xfrm>
            <a:off x="1714500" y="6172201"/>
            <a:ext cx="8763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C0504D">
                    <a:lumMod val="50000"/>
                  </a:srgbClr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Disclaimer: All the views/data presented are my own and do not reflect the opinion of my current/past employers.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65EC3BA-787E-45A1-9D80-F6878C0A62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0134" y="228600"/>
            <a:ext cx="3793066" cy="1066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EDE9564-D849-4CA2-A6C4-B5F73F93D5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8253" y="3756025"/>
            <a:ext cx="3123614" cy="18374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634211F-56CD-40E9-866B-4C7D6AE3E63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0134" y="3756025"/>
            <a:ext cx="3123614" cy="1702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857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Case 2 – Cookie manipulation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2400" b="1" dirty="0"/>
              <a:t>Login Scenario: User-ID in session Cookie</a:t>
            </a:r>
            <a:endParaRPr lang="en-IN" sz="2400" b="1" dirty="0"/>
          </a:p>
          <a:p>
            <a:pPr algn="just"/>
            <a:r>
              <a:rPr lang="en-US" sz="2400" dirty="0"/>
              <a:t>Successful login =&gt; App sets session cookie-&gt;user-ID (numeric value)</a:t>
            </a:r>
          </a:p>
          <a:p>
            <a:pPr marL="0" indent="0" algn="just">
              <a:buNone/>
            </a:pPr>
            <a:endParaRPr lang="en-US" sz="2800" dirty="0"/>
          </a:p>
          <a:p>
            <a:pPr marL="0" indent="0" algn="just">
              <a:buNone/>
            </a:pPr>
            <a:r>
              <a:rPr lang="en-US" sz="2400" b="1" dirty="0"/>
              <a:t>Attack Scenario:</a:t>
            </a:r>
          </a:p>
          <a:p>
            <a:pPr algn="just"/>
            <a:r>
              <a:rPr lang="en-US" sz="2400" dirty="0"/>
              <a:t>Attacker (user) logs in to application.</a:t>
            </a:r>
          </a:p>
          <a:p>
            <a:pPr algn="just"/>
            <a:r>
              <a:rPr lang="en-US" sz="2400" dirty="0"/>
              <a:t>Using any cookie editor, replaces the user-ID value in cookie with that of a victim &amp; refreshes the page.</a:t>
            </a:r>
          </a:p>
          <a:p>
            <a:pPr marL="0" indent="0" algn="just">
              <a:buNone/>
            </a:pPr>
            <a:endParaRPr lang="en-US" sz="2800" dirty="0"/>
          </a:p>
          <a:p>
            <a:pPr marL="0" indent="0" algn="just">
              <a:buNone/>
            </a:pPr>
            <a:r>
              <a:rPr lang="en-US" sz="2400" b="1" dirty="0"/>
              <a:t>RESULT: </a:t>
            </a:r>
            <a:r>
              <a:rPr lang="en-US" sz="2400" b="1" dirty="0">
                <a:solidFill>
                  <a:srgbClr val="FF0000"/>
                </a:solidFill>
              </a:rPr>
              <a:t>Attacker gets access to Victim’s account!</a:t>
            </a:r>
            <a:endParaRPr lang="en-US" sz="2800" b="1" dirty="0">
              <a:solidFill>
                <a:srgbClr val="FF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F150C1-D52C-4F47-A2F6-97BBFC9D63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5100" y="1600201"/>
            <a:ext cx="6781800" cy="3901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080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/>
              <a:t>Case 3 - Session Invalidation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 algn="just">
              <a:buNone/>
            </a:pPr>
            <a:r>
              <a:rPr lang="en-US" b="1" dirty="0"/>
              <a:t>Login Scenario:</a:t>
            </a:r>
          </a:p>
          <a:p>
            <a:pPr algn="just"/>
            <a:r>
              <a:rPr lang="en-US" dirty="0"/>
              <a:t>Multi-login allowed &amp; Session not expired after Password reset (</a:t>
            </a:r>
            <a:r>
              <a:rPr lang="en-US" dirty="0">
                <a:solidFill>
                  <a:srgbClr val="FF0000"/>
                </a:solidFill>
              </a:rPr>
              <a:t>&gt;3 months</a:t>
            </a:r>
            <a:r>
              <a:rPr lang="en-US" dirty="0"/>
              <a:t>).</a:t>
            </a:r>
          </a:p>
          <a:p>
            <a:pPr marL="0" indent="0" algn="just">
              <a:buNone/>
            </a:pPr>
            <a:endParaRPr lang="en-US" dirty="0"/>
          </a:p>
          <a:p>
            <a:pPr marL="0" indent="0" algn="just">
              <a:buNone/>
            </a:pPr>
            <a:r>
              <a:rPr lang="en-US" b="1" dirty="0"/>
              <a:t>Attack Scenario</a:t>
            </a:r>
            <a:r>
              <a:rPr lang="en-US" dirty="0"/>
              <a:t>:</a:t>
            </a:r>
          </a:p>
          <a:p>
            <a:pPr algn="just"/>
            <a:r>
              <a:rPr lang="en-US" dirty="0"/>
              <a:t>Suppose a user identifies that the account is compromised &amp; changes the password</a:t>
            </a:r>
          </a:p>
          <a:p>
            <a:pPr algn="just"/>
            <a:r>
              <a:rPr lang="en-US" dirty="0"/>
              <a:t>The active session still remains active and there was no way to invalidate the attacker’s session</a:t>
            </a:r>
          </a:p>
          <a:p>
            <a:pPr algn="just"/>
            <a:endParaRPr lang="en-US" b="1" dirty="0"/>
          </a:p>
          <a:p>
            <a:pPr marL="0" indent="0" algn="just">
              <a:buNone/>
            </a:pPr>
            <a:r>
              <a:rPr lang="en-US" b="1" dirty="0"/>
              <a:t>RESULT: </a:t>
            </a:r>
            <a:r>
              <a:rPr lang="en-US" b="1" dirty="0">
                <a:solidFill>
                  <a:srgbClr val="FF0000"/>
                </a:solidFill>
              </a:rPr>
              <a:t>Once Compromised, attacker gets lifetime access of Victim’s account.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61F4AAD-81C6-437F-A440-E9284C7F58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6525" y="2667001"/>
            <a:ext cx="5618950" cy="3343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998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274638"/>
            <a:ext cx="8382000" cy="1143000"/>
          </a:xfrm>
        </p:spPr>
        <p:txBody>
          <a:bodyPr>
            <a:noAutofit/>
          </a:bodyPr>
          <a:lstStyle/>
          <a:p>
            <a:pPr algn="l"/>
            <a:r>
              <a:rPr lang="en-US" sz="3600" dirty="0"/>
              <a:t>Case 4 – Account takeover by Forgot Password functionality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 algn="just">
              <a:buNone/>
            </a:pPr>
            <a:r>
              <a:rPr lang="en-US" b="1" dirty="0">
                <a:latin typeface="+mj-lt"/>
              </a:rPr>
              <a:t>Password Reset Scenario:</a:t>
            </a:r>
          </a:p>
          <a:p>
            <a:pPr algn="just"/>
            <a:r>
              <a:rPr lang="en-US" sz="3100" dirty="0">
                <a:latin typeface="+mj-lt"/>
              </a:rPr>
              <a:t>Forgot password page gives option to select recovery option (OTP/email).</a:t>
            </a:r>
          </a:p>
          <a:p>
            <a:pPr algn="just"/>
            <a:r>
              <a:rPr lang="en-US" sz="3100" dirty="0">
                <a:latin typeface="+mj-lt"/>
              </a:rPr>
              <a:t>Part of the options are masked with asterisk(*).</a:t>
            </a:r>
          </a:p>
          <a:p>
            <a:pPr algn="just"/>
            <a:endParaRPr lang="en-IN" b="1" dirty="0">
              <a:latin typeface="+mj-lt"/>
            </a:endParaRPr>
          </a:p>
          <a:p>
            <a:pPr marL="0" indent="0" algn="just">
              <a:buNone/>
            </a:pPr>
            <a:r>
              <a:rPr lang="en-IN" b="1" dirty="0">
                <a:latin typeface="+mj-lt"/>
              </a:rPr>
              <a:t>Attack Scenario:</a:t>
            </a:r>
          </a:p>
          <a:p>
            <a:pPr algn="just"/>
            <a:r>
              <a:rPr lang="en-IN" sz="3100" dirty="0">
                <a:latin typeface="+mj-lt"/>
              </a:rPr>
              <a:t>Attacker provides victim’s user ID in forgot password page.</a:t>
            </a:r>
          </a:p>
          <a:p>
            <a:pPr algn="just"/>
            <a:r>
              <a:rPr lang="en-IN" sz="3100" dirty="0">
                <a:latin typeface="+mj-lt"/>
              </a:rPr>
              <a:t>Selects any recovery option &amp; using proxy tool can see and modify the OTP/email option value in request</a:t>
            </a:r>
            <a:endParaRPr lang="en-IN" sz="3100" dirty="0">
              <a:latin typeface="+mj-lt"/>
              <a:cs typeface="Arial" panose="020B0604020202020204" pitchFamily="34" charset="0"/>
            </a:endParaRPr>
          </a:p>
          <a:p>
            <a:pPr algn="just"/>
            <a:endParaRPr lang="en-US" b="1" dirty="0">
              <a:latin typeface="+mj-lt"/>
            </a:endParaRPr>
          </a:p>
          <a:p>
            <a:pPr marL="0" indent="0" algn="just">
              <a:buNone/>
            </a:pPr>
            <a:r>
              <a:rPr lang="en-US" b="1" dirty="0">
                <a:latin typeface="+mj-lt"/>
              </a:rPr>
              <a:t>RESULT: </a:t>
            </a:r>
            <a:r>
              <a:rPr lang="en-US" b="1" dirty="0">
                <a:solidFill>
                  <a:srgbClr val="FF0000"/>
                </a:solidFill>
                <a:latin typeface="+mj-lt"/>
              </a:rPr>
              <a:t>Attacker receives recovery OTP/email and compromises the victim account</a:t>
            </a:r>
            <a:endParaRPr lang="en-US" dirty="0">
              <a:latin typeface="+mj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5B93EF-4283-4D08-8571-024934109A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9694" y="274638"/>
            <a:ext cx="5105012" cy="6066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192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/>
              <a:t>Case 5 – Authentication bypass in Mobile App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b="1" dirty="0"/>
              <a:t>Login Scenario:</a:t>
            </a:r>
          </a:p>
          <a:p>
            <a:pPr algn="just"/>
            <a:r>
              <a:rPr lang="en-IN" sz="3400" dirty="0"/>
              <a:t>On successful login, user session was stored in local /</a:t>
            </a:r>
            <a:r>
              <a:rPr lang="en-IN" sz="3400" dirty="0" err="1"/>
              <a:t>AppData</a:t>
            </a:r>
            <a:r>
              <a:rPr lang="en-IN" sz="3400" dirty="0"/>
              <a:t>/ folder (</a:t>
            </a:r>
            <a:r>
              <a:rPr lang="en-IN" sz="3400" dirty="0" err="1"/>
              <a:t>sqlite</a:t>
            </a:r>
            <a:r>
              <a:rPr lang="en-IN" sz="3400" dirty="0"/>
              <a:t> </a:t>
            </a:r>
            <a:r>
              <a:rPr lang="en-IN" sz="3400" dirty="0" err="1"/>
              <a:t>db</a:t>
            </a:r>
            <a:r>
              <a:rPr lang="en-IN" sz="3400" dirty="0"/>
              <a:t>).</a:t>
            </a:r>
          </a:p>
          <a:p>
            <a:endParaRPr lang="en-IN" b="1" dirty="0"/>
          </a:p>
          <a:p>
            <a:pPr marL="0" indent="0">
              <a:buNone/>
            </a:pPr>
            <a:r>
              <a:rPr lang="en-IN" b="1" dirty="0"/>
              <a:t>Attack Scenario:</a:t>
            </a:r>
          </a:p>
          <a:p>
            <a:pPr algn="just"/>
            <a:r>
              <a:rPr lang="en-US" sz="3400" dirty="0"/>
              <a:t>After analyzing the </a:t>
            </a:r>
            <a:r>
              <a:rPr lang="en-US" sz="3400" dirty="0" err="1"/>
              <a:t>sqlite</a:t>
            </a:r>
            <a:r>
              <a:rPr lang="en-US" sz="3400" dirty="0"/>
              <a:t> </a:t>
            </a:r>
            <a:r>
              <a:rPr lang="en-US" sz="3400" dirty="0" err="1"/>
              <a:t>db</a:t>
            </a:r>
            <a:r>
              <a:rPr lang="en-US" sz="3400" dirty="0"/>
              <a:t>, it was observed that the stored session is nothing but triple encoding of the username in the format </a:t>
            </a:r>
            <a:r>
              <a:rPr lang="en-US" sz="3400" dirty="0">
                <a:solidFill>
                  <a:srgbClr val="FF0000"/>
                </a:solidFill>
              </a:rPr>
              <a:t>[{username}]</a:t>
            </a:r>
          </a:p>
          <a:p>
            <a:pPr algn="just"/>
            <a:r>
              <a:rPr lang="en-US" sz="3400" dirty="0"/>
              <a:t>Attacker encodes the victim’s username thrice and pushes in the device’s </a:t>
            </a:r>
            <a:r>
              <a:rPr lang="en-US" sz="3400" dirty="0" err="1"/>
              <a:t>AppData</a:t>
            </a:r>
            <a:r>
              <a:rPr lang="en-US" sz="3400" dirty="0"/>
              <a:t> folder.</a:t>
            </a:r>
          </a:p>
          <a:p>
            <a:pPr algn="just"/>
            <a:r>
              <a:rPr lang="en-US" sz="3400" dirty="0"/>
              <a:t>Opens the App in device.</a:t>
            </a:r>
          </a:p>
          <a:p>
            <a:endParaRPr lang="en-US" b="1" dirty="0"/>
          </a:p>
          <a:p>
            <a:pPr marL="0" indent="0">
              <a:buNone/>
            </a:pPr>
            <a:r>
              <a:rPr lang="en-US" b="1" dirty="0"/>
              <a:t>RESULT: </a:t>
            </a:r>
            <a:r>
              <a:rPr lang="en-US" b="1" dirty="0">
                <a:solidFill>
                  <a:srgbClr val="FF0000"/>
                </a:solidFill>
              </a:rPr>
              <a:t>Attacker gets logged in to victim’s account</a:t>
            </a:r>
            <a:endParaRPr lang="en-IN" b="1" dirty="0">
              <a:solidFill>
                <a:srgbClr val="FF0000"/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5F66509-CD06-477B-8E1D-F9EFC42D2958}"/>
              </a:ext>
            </a:extLst>
          </p:cNvPr>
          <p:cNvGrpSpPr/>
          <p:nvPr/>
        </p:nvGrpSpPr>
        <p:grpSpPr>
          <a:xfrm>
            <a:off x="3335456" y="2669349"/>
            <a:ext cx="5521089" cy="3456815"/>
            <a:chOff x="762000" y="3366290"/>
            <a:chExt cx="4184178" cy="277401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0D52EB0-9CA1-4694-86EB-83CF51DC942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2000" y="3390245"/>
              <a:ext cx="1371600" cy="2750058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B181829-58E0-4E2C-8014-686F4C2D23C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74216" y="5239093"/>
              <a:ext cx="2671962" cy="88707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1F534C6-E633-4A01-BAAC-23D605F5D1E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74216" y="3366290"/>
              <a:ext cx="2445222" cy="17827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2096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1524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Case 6 – Bypass OTP &amp; Transfer Money from Mobile Wallet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371601"/>
            <a:ext cx="8229600" cy="4525963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US" sz="1800" b="1" dirty="0" err="1"/>
              <a:t>WebService</a:t>
            </a:r>
            <a:r>
              <a:rPr lang="en-US" sz="1800" b="1" dirty="0"/>
              <a:t> Calls:</a:t>
            </a:r>
          </a:p>
          <a:p>
            <a:pPr algn="just"/>
            <a:r>
              <a:rPr lang="en-US" sz="1800" dirty="0"/>
              <a:t>1</a:t>
            </a:r>
            <a:r>
              <a:rPr lang="en-US" sz="1800" baseline="30000" dirty="0"/>
              <a:t>st</a:t>
            </a:r>
            <a:r>
              <a:rPr lang="en-US" sz="1800" dirty="0"/>
              <a:t> call: </a:t>
            </a:r>
            <a:r>
              <a:rPr lang="en-US" sz="1800" dirty="0" err="1"/>
              <a:t>UserID+Registered_Mobile_No</a:t>
            </a:r>
            <a:r>
              <a:rPr lang="en-US" sz="1800" dirty="0"/>
              <a:t> =&gt; OTP sent to registered mobile number</a:t>
            </a:r>
          </a:p>
          <a:p>
            <a:pPr algn="just"/>
            <a:r>
              <a:rPr lang="en-US" sz="1800" dirty="0"/>
              <a:t>2</a:t>
            </a:r>
            <a:r>
              <a:rPr lang="en-US" sz="1800" baseline="30000" dirty="0"/>
              <a:t>nd</a:t>
            </a:r>
            <a:r>
              <a:rPr lang="en-US" sz="1800" dirty="0"/>
              <a:t> call: </a:t>
            </a:r>
            <a:r>
              <a:rPr lang="en-US" sz="1800" dirty="0" err="1"/>
              <a:t>Recipient+Amount+OTP</a:t>
            </a:r>
            <a:r>
              <a:rPr lang="en-US" sz="1800" dirty="0"/>
              <a:t> =&gt; Transfer money</a:t>
            </a:r>
          </a:p>
          <a:p>
            <a:pPr algn="just"/>
            <a:r>
              <a:rPr lang="en-US" sz="1800" dirty="0" err="1"/>
              <a:t>UserID+wrong_Mobile_No</a:t>
            </a:r>
            <a:r>
              <a:rPr lang="en-US" sz="1800" dirty="0"/>
              <a:t> =&gt; </a:t>
            </a:r>
            <a:r>
              <a:rPr lang="en-US" sz="1800" b="1" dirty="0">
                <a:solidFill>
                  <a:srgbClr val="00B050"/>
                </a:solidFill>
              </a:rPr>
              <a:t>Proper Error message</a:t>
            </a:r>
          </a:p>
          <a:p>
            <a:pPr algn="just"/>
            <a:r>
              <a:rPr lang="en-US" sz="1800" dirty="0" err="1"/>
              <a:t>Recipient+Amount+wrong_OTP</a:t>
            </a:r>
            <a:r>
              <a:rPr lang="en-US" sz="1800" dirty="0"/>
              <a:t> =&gt; </a:t>
            </a:r>
            <a:r>
              <a:rPr lang="en-US" sz="1800" b="1" dirty="0">
                <a:solidFill>
                  <a:srgbClr val="00B050"/>
                </a:solidFill>
              </a:rPr>
              <a:t>Transaction unsuccessful with proper Error message</a:t>
            </a:r>
          </a:p>
          <a:p>
            <a:pPr marL="0" indent="0" algn="just">
              <a:buNone/>
            </a:pPr>
            <a:endParaRPr lang="en-IN" sz="1800" b="1" dirty="0">
              <a:solidFill>
                <a:srgbClr val="00B050"/>
              </a:solidFill>
            </a:endParaRPr>
          </a:p>
          <a:p>
            <a:pPr marL="0" indent="0" algn="just">
              <a:buNone/>
            </a:pPr>
            <a:r>
              <a:rPr lang="en-IN" sz="1800" b="1" dirty="0"/>
              <a:t>Attack Scenario:</a:t>
            </a:r>
          </a:p>
          <a:p>
            <a:pPr algn="just"/>
            <a:r>
              <a:rPr lang="en-US" sz="1800" dirty="0" err="1"/>
              <a:t>UserID+wrong_Mobile_No</a:t>
            </a:r>
            <a:r>
              <a:rPr lang="en-US" sz="1800" dirty="0"/>
              <a:t> </a:t>
            </a:r>
            <a:r>
              <a:rPr lang="en-US" sz="1800" dirty="0">
                <a:solidFill>
                  <a:srgbClr val="FF0000"/>
                </a:solidFill>
              </a:rPr>
              <a:t>with symbol ~</a:t>
            </a:r>
            <a:r>
              <a:rPr lang="en-US" sz="1800" dirty="0"/>
              <a:t> =&gt; error message reveals </a:t>
            </a:r>
            <a:r>
              <a:rPr lang="en-US" sz="1800" dirty="0" err="1"/>
              <a:t>Registered_Mobil_No</a:t>
            </a:r>
            <a:endParaRPr lang="en-US" sz="1800" dirty="0"/>
          </a:p>
          <a:p>
            <a:pPr algn="just"/>
            <a:r>
              <a:rPr lang="en-US" sz="1800" dirty="0"/>
              <a:t>Initiate valid call to generate OTP (OTP sent to Victim’s mobile so attacker doesn’t have the OTP)</a:t>
            </a:r>
          </a:p>
          <a:p>
            <a:pPr algn="just"/>
            <a:r>
              <a:rPr lang="en-US" sz="1800" dirty="0" err="1"/>
              <a:t>Recipient+Amount+wrong_OTP</a:t>
            </a:r>
            <a:r>
              <a:rPr lang="en-US" sz="1800" dirty="0"/>
              <a:t> </a:t>
            </a:r>
            <a:r>
              <a:rPr lang="en-US" sz="1800" dirty="0">
                <a:solidFill>
                  <a:srgbClr val="FF0000"/>
                </a:solidFill>
              </a:rPr>
              <a:t>with symbol ~ </a:t>
            </a:r>
            <a:r>
              <a:rPr lang="en-US" sz="1800" dirty="0"/>
              <a:t>error message reveals actual OTP</a:t>
            </a:r>
          </a:p>
          <a:p>
            <a:pPr algn="just"/>
            <a:r>
              <a:rPr lang="en-US" sz="1800" dirty="0" err="1"/>
              <a:t>Recipient+Amount+</a:t>
            </a:r>
            <a:r>
              <a:rPr lang="en-US" sz="1800" dirty="0" err="1">
                <a:solidFill>
                  <a:srgbClr val="FF0000"/>
                </a:solidFill>
              </a:rPr>
              <a:t>retrieved</a:t>
            </a:r>
            <a:r>
              <a:rPr lang="en-US" sz="1800" dirty="0">
                <a:solidFill>
                  <a:srgbClr val="FF0000"/>
                </a:solidFill>
              </a:rPr>
              <a:t> OTP </a:t>
            </a:r>
            <a:r>
              <a:rPr lang="en-US" sz="1800" dirty="0"/>
              <a:t>=&gt; Transaction Successful</a:t>
            </a:r>
            <a:endParaRPr lang="en-US" sz="1800" dirty="0">
              <a:solidFill>
                <a:srgbClr val="FF0000"/>
              </a:solidFill>
            </a:endParaRPr>
          </a:p>
          <a:p>
            <a:pPr algn="just"/>
            <a:endParaRPr lang="en-IN" sz="1800" b="1" dirty="0"/>
          </a:p>
          <a:p>
            <a:pPr marL="0" indent="0" algn="just">
              <a:buNone/>
            </a:pPr>
            <a:r>
              <a:rPr lang="en-US" sz="1800" b="1" dirty="0"/>
              <a:t>RESULT: </a:t>
            </a:r>
            <a:r>
              <a:rPr lang="en-US" sz="1800" b="1" dirty="0">
                <a:solidFill>
                  <a:srgbClr val="FF0000"/>
                </a:solidFill>
              </a:rPr>
              <a:t>From Step-by-step error messages, Attacker debits money from victim’s bank account</a:t>
            </a:r>
            <a:endParaRPr lang="en-IN" sz="1800" b="1" dirty="0">
              <a:solidFill>
                <a:srgbClr val="FF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D555DE-BCFD-4D53-8E92-38C0C6B485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1447801"/>
            <a:ext cx="8514195" cy="4682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029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93468" y="2685872"/>
            <a:ext cx="889833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Case Studies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Broken Authorization and Privilege Escalation</a:t>
            </a:r>
          </a:p>
        </p:txBody>
      </p:sp>
    </p:spTree>
    <p:extLst>
      <p:ext uri="{BB962C8B-B14F-4D97-AF65-F5344CB8AC3E}">
        <p14:creationId xmlns:p14="http://schemas.microsoft.com/office/powerpoint/2010/main" val="23335585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Case 1 - Boolean based privileges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 algn="just">
              <a:buNone/>
            </a:pPr>
            <a:r>
              <a:rPr lang="en-US" b="1" dirty="0"/>
              <a:t>Application Design:</a:t>
            </a:r>
          </a:p>
          <a:p>
            <a:pPr marL="171450" indent="-171450" algn="just"/>
            <a:r>
              <a:rPr lang="en-IN" dirty="0"/>
              <a:t>Application has only two privileges – Admin &amp; normal user.</a:t>
            </a:r>
          </a:p>
          <a:p>
            <a:pPr marL="171450" indent="-171450" algn="just"/>
            <a:r>
              <a:rPr lang="en-IN" dirty="0"/>
              <a:t>Keeps track of privilege by Boolean parameter [</a:t>
            </a:r>
            <a:r>
              <a:rPr lang="en-IN" dirty="0" err="1"/>
              <a:t>isAdmin</a:t>
            </a:r>
            <a:r>
              <a:rPr lang="en-IN" dirty="0"/>
              <a:t>/Admin/</a:t>
            </a:r>
            <a:r>
              <a:rPr lang="en-IN" dirty="0" err="1"/>
              <a:t>SuperManager</a:t>
            </a:r>
            <a:r>
              <a:rPr lang="en-IN" dirty="0"/>
              <a:t>]=[true/false].</a:t>
            </a:r>
          </a:p>
          <a:p>
            <a:pPr marL="171450" indent="-171450" algn="just"/>
            <a:r>
              <a:rPr lang="en-IN" dirty="0"/>
              <a:t>Admins have additional content which are unavailable for normal user.</a:t>
            </a:r>
          </a:p>
          <a:p>
            <a:pPr marL="0" indent="0" algn="just">
              <a:buNone/>
            </a:pPr>
            <a:endParaRPr lang="en-IN" b="1" dirty="0"/>
          </a:p>
          <a:p>
            <a:pPr marL="0" indent="0" algn="just">
              <a:buNone/>
            </a:pPr>
            <a:r>
              <a:rPr lang="en-IN" b="1" dirty="0"/>
              <a:t>Attack Scenario:</a:t>
            </a:r>
          </a:p>
          <a:p>
            <a:pPr algn="just"/>
            <a:r>
              <a:rPr lang="en-IN" dirty="0"/>
              <a:t>Attacker who is a Normal low privilege user logs in with valid credential</a:t>
            </a:r>
          </a:p>
          <a:p>
            <a:pPr algn="just"/>
            <a:r>
              <a:rPr lang="en-IN" dirty="0"/>
              <a:t>In response body makes the Boolean value as true</a:t>
            </a:r>
          </a:p>
          <a:p>
            <a:pPr algn="just"/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buNone/>
            </a:pPr>
            <a:r>
              <a:rPr lang="en-US" b="1" dirty="0"/>
              <a:t>RESULT: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b="1" dirty="0">
                <a:solidFill>
                  <a:srgbClr val="FF0000"/>
                </a:solidFill>
              </a:rPr>
              <a:t>Normal user gets admin privilege.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1B50F5-CE37-4219-AA65-78C0064839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000" y="3657600"/>
            <a:ext cx="5842000" cy="273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956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2 – Role based privileges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 algn="just">
              <a:buNone/>
            </a:pPr>
            <a:r>
              <a:rPr lang="en-US" b="1" dirty="0"/>
              <a:t>Application Design:</a:t>
            </a:r>
          </a:p>
          <a:p>
            <a:pPr algn="just"/>
            <a:r>
              <a:rPr lang="en-US" dirty="0"/>
              <a:t>Application has more than two privileges.</a:t>
            </a:r>
          </a:p>
          <a:p>
            <a:pPr algn="just"/>
            <a:r>
              <a:rPr lang="en-IN" dirty="0"/>
              <a:t>Keeps track of privilege by integer numbers (</a:t>
            </a:r>
            <a:r>
              <a:rPr lang="en-IN" dirty="0" err="1"/>
              <a:t>e,g</a:t>
            </a:r>
            <a:r>
              <a:rPr lang="en-IN" dirty="0"/>
              <a:t>, role=0|1|2) or Constant Strings (</a:t>
            </a:r>
            <a:r>
              <a:rPr lang="en-IN" dirty="0" err="1"/>
              <a:t>e,g</a:t>
            </a:r>
            <a:r>
              <a:rPr lang="en-IN" dirty="0"/>
              <a:t>, role=</a:t>
            </a:r>
            <a:r>
              <a:rPr lang="en-IN" dirty="0" err="1"/>
              <a:t>Manager|Admin|user</a:t>
            </a:r>
            <a:r>
              <a:rPr lang="en-IN" dirty="0"/>
              <a:t>).</a:t>
            </a:r>
          </a:p>
          <a:p>
            <a:pPr algn="just"/>
            <a:r>
              <a:rPr lang="en-IN" dirty="0"/>
              <a:t>Roles stored in cookie.</a:t>
            </a:r>
            <a:endParaRPr lang="en-US" dirty="0"/>
          </a:p>
          <a:p>
            <a:pPr marL="0" indent="0" algn="just">
              <a:buNone/>
            </a:pPr>
            <a:endParaRPr lang="en-IN" b="1" dirty="0"/>
          </a:p>
          <a:p>
            <a:pPr marL="0" indent="0" algn="just">
              <a:buNone/>
            </a:pPr>
            <a:r>
              <a:rPr lang="en-IN" b="1" dirty="0"/>
              <a:t>Attack Scenario:</a:t>
            </a:r>
          </a:p>
          <a:p>
            <a:pPr algn="just"/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Attacker logs in as low privilege user.</a:t>
            </a:r>
          </a:p>
          <a:p>
            <a:pPr algn="just"/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Edits the cookie and changes the role value</a:t>
            </a:r>
          </a:p>
          <a:p>
            <a:pPr marL="0" indent="0" algn="just">
              <a:buNone/>
            </a:pP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buNone/>
            </a:pPr>
            <a:r>
              <a:rPr lang="en-US" b="1" dirty="0"/>
              <a:t>RESULT: </a:t>
            </a:r>
            <a:r>
              <a:rPr lang="en-IN" b="1" dirty="0">
                <a:solidFill>
                  <a:srgbClr val="FF0000"/>
                </a:solidFill>
              </a:rPr>
              <a:t>Attacker escalates the privilege.</a:t>
            </a:r>
            <a:endParaRPr lang="en-IN" b="1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2E4E93-4B71-4153-B6DE-60E5DC1DAE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3812102"/>
            <a:ext cx="8698182" cy="2891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636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/>
              <a:t>Case 2.1 - Design Flaw – Low </a:t>
            </a:r>
            <a:r>
              <a:rPr lang="en-US" dirty="0" err="1"/>
              <a:t>priv</a:t>
            </a:r>
            <a:r>
              <a:rPr lang="en-US" dirty="0"/>
              <a:t> user updates his role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200"/>
            <a:ext cx="8229600" cy="5029200"/>
          </a:xfrm>
        </p:spPr>
        <p:txBody>
          <a:bodyPr>
            <a:normAutofit fontScale="77500" lnSpcReduction="20000"/>
          </a:bodyPr>
          <a:lstStyle/>
          <a:p>
            <a:pPr marL="0" indent="0" algn="just">
              <a:buNone/>
            </a:pPr>
            <a:r>
              <a:rPr lang="en-US" b="1" dirty="0"/>
              <a:t>Application Design:</a:t>
            </a:r>
          </a:p>
          <a:p>
            <a:pPr marL="171450" indent="-171450" algn="just"/>
            <a:r>
              <a:rPr lang="en-IN" dirty="0"/>
              <a:t>The </a:t>
            </a:r>
            <a:r>
              <a:rPr lang="en-IN" dirty="0" err="1"/>
              <a:t>PeopleManager</a:t>
            </a:r>
            <a:r>
              <a:rPr lang="en-IN" dirty="0"/>
              <a:t> (role=1) can create/edit other users with view-only role (role=2). Only super admins (role=0) can change the role of other users or delete users. </a:t>
            </a:r>
            <a:r>
              <a:rPr lang="en-IN" dirty="0" err="1"/>
              <a:t>PeopleManager</a:t>
            </a:r>
            <a:r>
              <a:rPr lang="en-IN" dirty="0"/>
              <a:t> also cannot edit his own account.</a:t>
            </a:r>
            <a:endParaRPr lang="en-US" dirty="0"/>
          </a:p>
          <a:p>
            <a:pPr marL="0" indent="0" algn="just">
              <a:buNone/>
            </a:pPr>
            <a:r>
              <a:rPr lang="en-IN" b="1" dirty="0"/>
              <a:t>Attack Scenario:</a:t>
            </a:r>
          </a:p>
          <a:p>
            <a:pPr algn="just"/>
            <a:r>
              <a:rPr lang="en-IN" dirty="0"/>
              <a:t>While creating a new user, </a:t>
            </a:r>
            <a:r>
              <a:rPr lang="en-IN" dirty="0" err="1"/>
              <a:t>PeopleManager</a:t>
            </a:r>
            <a:r>
              <a:rPr lang="en-IN" dirty="0"/>
              <a:t> can use proxy tool and create new users with admin </a:t>
            </a:r>
            <a:r>
              <a:rPr lang="en-IN" dirty="0" err="1"/>
              <a:t>priv</a:t>
            </a:r>
            <a:r>
              <a:rPr lang="en-IN" dirty="0"/>
              <a:t> by changing role parameter to 0.</a:t>
            </a:r>
          </a:p>
          <a:p>
            <a:pPr algn="just"/>
            <a:r>
              <a:rPr lang="en-IN" dirty="0"/>
              <a:t>While editing other user’s details, </a:t>
            </a:r>
            <a:r>
              <a:rPr lang="en-IN" dirty="0" err="1"/>
              <a:t>PeopleManager</a:t>
            </a:r>
            <a:r>
              <a:rPr lang="en-IN" dirty="0"/>
              <a:t> replaces the </a:t>
            </a:r>
            <a:r>
              <a:rPr lang="en-IN" dirty="0" err="1"/>
              <a:t>userID</a:t>
            </a:r>
            <a:r>
              <a:rPr lang="en-IN" dirty="0"/>
              <a:t> with his own, adds “role” parameter to the request and sets the value to 0</a:t>
            </a:r>
          </a:p>
          <a:p>
            <a:pPr algn="just"/>
            <a:endParaRPr lang="en-US" b="1" dirty="0"/>
          </a:p>
          <a:p>
            <a:pPr marL="0" indent="0" algn="just">
              <a:buNone/>
            </a:pPr>
            <a:r>
              <a:rPr lang="en-US" b="1" dirty="0"/>
              <a:t>RESULT: </a:t>
            </a:r>
            <a:r>
              <a:rPr lang="en-US" b="1" dirty="0">
                <a:solidFill>
                  <a:srgbClr val="FF0000"/>
                </a:solidFill>
              </a:rPr>
              <a:t>Low Privilege user updates his role to Super-Admin</a:t>
            </a:r>
            <a:endParaRPr lang="en-IN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4549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/>
              <a:t>Case 3 -</a:t>
            </a:r>
            <a:r>
              <a:rPr lang="en-IN" b="1" dirty="0"/>
              <a:t> </a:t>
            </a:r>
            <a:r>
              <a:rPr lang="en-IN" dirty="0"/>
              <a:t>GUI Based/Client-side privilege enforcement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 algn="just">
              <a:buNone/>
            </a:pPr>
            <a:r>
              <a:rPr lang="en-IN" b="1" dirty="0"/>
              <a:t>Application Design:</a:t>
            </a:r>
          </a:p>
          <a:p>
            <a:pPr marL="171450" indent="-171450" algn="just"/>
            <a:r>
              <a:rPr lang="en-IN" dirty="0"/>
              <a:t>Based on different roles, the application disables/hides privileged features from low privilege users</a:t>
            </a:r>
          </a:p>
          <a:p>
            <a:pPr marL="0" indent="0" algn="just">
              <a:buNone/>
            </a:pPr>
            <a:r>
              <a:rPr lang="en-IN" dirty="0"/>
              <a:t>   </a:t>
            </a:r>
            <a:r>
              <a:rPr lang="en-IN" dirty="0" err="1"/>
              <a:t>E,g</a:t>
            </a:r>
            <a:r>
              <a:rPr lang="en-IN" dirty="0"/>
              <a:t>, Disabling/Hiding HTML elements</a:t>
            </a:r>
          </a:p>
          <a:p>
            <a:pPr marL="0" indent="0" algn="just">
              <a:buNone/>
            </a:pPr>
            <a:endParaRPr lang="en-IN" dirty="0"/>
          </a:p>
          <a:p>
            <a:pPr marL="0" indent="0" algn="just">
              <a:buNone/>
            </a:pPr>
            <a:r>
              <a:rPr lang="en-IN" b="1" dirty="0"/>
              <a:t>Attack Scenario:</a:t>
            </a:r>
          </a:p>
          <a:p>
            <a:pPr algn="just"/>
            <a:r>
              <a:rPr lang="en-IN" dirty="0"/>
              <a:t>Using browser dev tool (F12), attacker can inspect the elements and remove the rules enforced on the basis of roles. Thus can escalate the privilege and bypass the GUI Based/Client-side privilege enforcement</a:t>
            </a:r>
          </a:p>
          <a:p>
            <a:pPr algn="just"/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buNone/>
            </a:pPr>
            <a:r>
              <a:rPr lang="en-US" b="1" dirty="0"/>
              <a:t>RESULT: </a:t>
            </a:r>
            <a:r>
              <a:rPr lang="en-IN" b="1" dirty="0">
                <a:solidFill>
                  <a:srgbClr val="FF0000"/>
                </a:solidFill>
              </a:rPr>
              <a:t>Attacker escalates the privilege and perform disabled/hidden operations.</a:t>
            </a: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B444DFE-62EA-4DEA-8DF4-CB1EF272E0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2066" y="2991908"/>
            <a:ext cx="7187868" cy="193093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E46346F-D64D-487D-81D6-5155D6D980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2066" y="5105400"/>
            <a:ext cx="7187868" cy="1348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045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Who am I 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894559" y="2573625"/>
            <a:ext cx="8402883" cy="1969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Sarwar Jahan M.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AppSec Engineer at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Secure Code Review|Web and Mobile App Security|Threat Modelling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Synack &amp; Bugcrowd leaderboard: </a:t>
            </a:r>
            <a:r>
              <a:rPr kumimoji="0" lang="en-US" sz="18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Top 10 researchers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 (2016)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Spoken at: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  <a:hlinkClick r:id="rId3"/>
              </a:rPr>
              <a:t>n|uCon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  <a:hlinkClick r:id="rId3"/>
              </a:rPr>
              <a:t> ’17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 ,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  <a:hlinkClick r:id="rId4"/>
              </a:rPr>
              <a:t>HackCon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  <a:hlinkClick r:id="rId4"/>
              </a:rPr>
              <a:t> #13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67737" y="304177"/>
            <a:ext cx="2958108" cy="3206148"/>
          </a:xfrm>
          <a:prstGeom prst="rect">
            <a:avLst/>
          </a:prstGeom>
          <a:noFill/>
          <a:ln w="63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1" y="5029200"/>
            <a:ext cx="602901" cy="73152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3EE3372-5C67-4DC9-92DB-4CEEB2B69CA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652" y="3003666"/>
            <a:ext cx="1338349" cy="349135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02A3DD68-08AF-4EDA-9B97-85A29D767BBA}"/>
              </a:ext>
            </a:extLst>
          </p:cNvPr>
          <p:cNvGrpSpPr/>
          <p:nvPr/>
        </p:nvGrpSpPr>
        <p:grpSpPr>
          <a:xfrm>
            <a:off x="1892876" y="5029200"/>
            <a:ext cx="7194167" cy="1371600"/>
            <a:chOff x="368875" y="5029200"/>
            <a:chExt cx="7194167" cy="1371600"/>
          </a:xfrm>
        </p:grpSpPr>
        <p:sp>
          <p:nvSpPr>
            <p:cNvPr id="9" name="TextBox 8"/>
            <p:cNvSpPr txBox="1"/>
            <p:nvPr/>
          </p:nvSpPr>
          <p:spPr>
            <a:xfrm>
              <a:off x="1295401" y="5151119"/>
              <a:ext cx="3276599" cy="381000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Arial" panose="020B0604020202020204" pitchFamily="34" charset="0"/>
                </a:rPr>
                <a:t>sarwarjahanm@outlook.com </a:t>
              </a:r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8875" y="5760720"/>
              <a:ext cx="814246" cy="640080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1295401" y="5844540"/>
              <a:ext cx="2209800" cy="381000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Arial" panose="020B0604020202020204" pitchFamily="34" charset="0"/>
                </a:rPr>
                <a:t>+91 77 9597 8228</a:t>
              </a: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A652DDF-8B27-4D8B-8EB4-9EC49B8DCBA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46490" y="5781243"/>
              <a:ext cx="507594" cy="507594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C651B4E-33EE-48CD-899C-A0D3DAFCDD40}"/>
                </a:ext>
              </a:extLst>
            </p:cNvPr>
            <p:cNvSpPr txBox="1"/>
            <p:nvPr/>
          </p:nvSpPr>
          <p:spPr>
            <a:xfrm>
              <a:off x="4212991" y="5844540"/>
              <a:ext cx="2209800" cy="381000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  <a:hlinkClick r:id="rId10"/>
                </a:rPr>
                <a:t>https://in.linkedin.com/in/sarwarjahanm</a:t>
              </a: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rPr>
                <a:t> </a:t>
              </a: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 panose="020B0604020202020204" pitchFamily="34" charset="0"/>
              </a:endParaRP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C4EDA53-F630-4AAC-99B8-CB536EE4921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76967" y="5102934"/>
              <a:ext cx="676275" cy="477371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8BAB25D-1635-4F51-9CEF-5BA1C0771B2D}"/>
                </a:ext>
              </a:extLst>
            </p:cNvPr>
            <p:cNvSpPr txBox="1"/>
            <p:nvPr/>
          </p:nvSpPr>
          <p:spPr>
            <a:xfrm>
              <a:off x="5353242" y="5151119"/>
              <a:ext cx="2209800" cy="381000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rPr>
                <a:t>@sarwarjahanm</a:t>
              </a:r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109F1F43-A74B-4C4F-A2B5-66D6212F916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200" y="5029200"/>
              <a:ext cx="602901" cy="7315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495888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Case 4 - IDOR to High Priv. pages, Access High Privilege 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 algn="just">
              <a:buNone/>
            </a:pPr>
            <a:r>
              <a:rPr lang="en-US" b="1" dirty="0"/>
              <a:t>Application Design:</a:t>
            </a:r>
          </a:p>
          <a:p>
            <a:pPr algn="just"/>
            <a:r>
              <a:rPr lang="en-US" dirty="0"/>
              <a:t>High privileged pages are removed from the view for low privileged users.</a:t>
            </a:r>
          </a:p>
          <a:p>
            <a:pPr algn="just"/>
            <a:r>
              <a:rPr lang="en-US" dirty="0"/>
              <a:t>Low privilege users are not provided access to sensitive/high privilege functions/features.</a:t>
            </a:r>
          </a:p>
          <a:p>
            <a:pPr algn="just"/>
            <a:endParaRPr lang="en-US" dirty="0"/>
          </a:p>
          <a:p>
            <a:pPr marL="0" indent="0" algn="just">
              <a:buNone/>
            </a:pPr>
            <a:r>
              <a:rPr lang="en-IN" b="1" dirty="0"/>
              <a:t>Attack Scenarios:</a:t>
            </a:r>
          </a:p>
          <a:p>
            <a:pPr algn="just"/>
            <a:r>
              <a:rPr lang="en-IN" dirty="0"/>
              <a:t>Attacker either guess or finds out the </a:t>
            </a:r>
            <a:r>
              <a:rPr lang="en-US" dirty="0"/>
              <a:t>high privileged pages names/references and calls the high privileged pages directly.</a:t>
            </a:r>
          </a:p>
          <a:p>
            <a:pPr algn="just"/>
            <a:r>
              <a:rPr lang="en-IN" dirty="0"/>
              <a:t>Attackers uses Proxy-tool and calls the high privilege function by name which they are not having access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algn="just"/>
            <a:r>
              <a:rPr lang="en-IN" dirty="0"/>
              <a:t>Because of Missing function level access control, it was possible to call and execute high privilege functions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IN" dirty="0"/>
          </a:p>
          <a:p>
            <a:pPr algn="just"/>
            <a:endParaRPr lang="en-IN" dirty="0"/>
          </a:p>
          <a:p>
            <a:pPr marL="0" indent="0" algn="just">
              <a:buNone/>
            </a:pPr>
            <a:r>
              <a:rPr lang="en-US" b="1" dirty="0"/>
              <a:t>RESULT:</a:t>
            </a:r>
            <a:r>
              <a:rPr lang="en-IN" b="1" dirty="0">
                <a:solidFill>
                  <a:srgbClr val="FF0000"/>
                </a:solidFill>
              </a:rPr>
              <a:t> Attacker gets access to high privileged pages. </a:t>
            </a:r>
          </a:p>
          <a:p>
            <a:pPr marL="0" indent="0" algn="just">
              <a:buNone/>
            </a:pPr>
            <a:r>
              <a:rPr lang="en-IN" b="1" dirty="0">
                <a:solidFill>
                  <a:srgbClr val="FF0000"/>
                </a:solidFill>
              </a:rPr>
              <a:t>               </a:t>
            </a:r>
            <a:r>
              <a:rPr lang="en-US" b="1" dirty="0">
                <a:solidFill>
                  <a:srgbClr val="FF0000"/>
                </a:solidFill>
              </a:rPr>
              <a:t>Low privilege attacker executes High privilege function.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3468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Case 5 - Design Flaw - user sends SPAM mail to anyone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 algn="just">
              <a:buNone/>
            </a:pPr>
            <a:r>
              <a:rPr lang="en-US" b="1" dirty="0"/>
              <a:t>Application Design:</a:t>
            </a:r>
          </a:p>
          <a:p>
            <a:pPr algn="just"/>
            <a:r>
              <a:rPr lang="en-US" dirty="0"/>
              <a:t>Normal Users can send mails only to the Team members who are available in drop down recipient list.</a:t>
            </a:r>
          </a:p>
          <a:p>
            <a:pPr algn="just"/>
            <a:r>
              <a:rPr lang="en-US" dirty="0"/>
              <a:t>Only Admins can send mails to members of different team</a:t>
            </a:r>
          </a:p>
          <a:p>
            <a:pPr algn="just"/>
            <a:endParaRPr lang="en-US" dirty="0"/>
          </a:p>
          <a:p>
            <a:pPr marL="0" indent="0" algn="just">
              <a:buNone/>
            </a:pPr>
            <a:r>
              <a:rPr lang="en-IN" b="1" dirty="0"/>
              <a:t>Attack Scenario:</a:t>
            </a:r>
          </a:p>
          <a:p>
            <a:pPr algn="just"/>
            <a:r>
              <a:rPr lang="en-IN" dirty="0"/>
              <a:t>Using proxy tool, normal user can modify the recipient address to any non team member’s address, also he can change the sender email ID</a:t>
            </a: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buNone/>
            </a:pPr>
            <a:r>
              <a:rPr lang="en-US" b="1" dirty="0"/>
              <a:t>RESULT: </a:t>
            </a:r>
            <a:r>
              <a:rPr lang="en-US" b="1" dirty="0">
                <a:solidFill>
                  <a:srgbClr val="FF0000"/>
                </a:solidFill>
              </a:rPr>
              <a:t>Attacker sends mail to any non-team member person on behalf of someone else (SPAMMING)</a:t>
            </a:r>
            <a:endParaRPr lang="en-IN" b="1" dirty="0">
              <a:solidFill>
                <a:srgbClr val="FF0000"/>
              </a:solidFill>
            </a:endParaRPr>
          </a:p>
          <a:p>
            <a:pPr marL="0" indent="0" algn="just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621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/>
              <a:t>Case 6 – Deleting project by IDOR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b="1" dirty="0"/>
              <a:t>Application Design:</a:t>
            </a:r>
          </a:p>
          <a:p>
            <a:pPr marL="171450" indent="-171450" algn="just"/>
            <a:r>
              <a:rPr lang="en-US" dirty="0"/>
              <a:t>A normal user who is not owner can only view a project. There is no delete option for the normal user</a:t>
            </a:r>
          </a:p>
          <a:p>
            <a:pPr marL="171450" indent="-171450" algn="just"/>
            <a:r>
              <a:rPr lang="en-US" dirty="0"/>
              <a:t>A user can be Normal user for one project but Admin for other projects.</a:t>
            </a:r>
          </a:p>
          <a:p>
            <a:pPr marL="0" indent="0">
              <a:buNone/>
            </a:pPr>
            <a:endParaRPr lang="en-IN" b="1" dirty="0"/>
          </a:p>
          <a:p>
            <a:pPr marL="0" indent="0">
              <a:buNone/>
            </a:pPr>
            <a:r>
              <a:rPr lang="en-IN" b="1" dirty="0"/>
              <a:t>Attack Scenario:</a:t>
            </a:r>
          </a:p>
          <a:p>
            <a:pPr marL="171450" indent="-171450" algn="just"/>
            <a:r>
              <a:rPr lang="en-IN" dirty="0"/>
              <a:t>Normal user views the Project and copies the Project ID from URL</a:t>
            </a:r>
          </a:p>
          <a:p>
            <a:pPr marL="171450" indent="-171450" algn="just"/>
            <a:r>
              <a:rPr lang="en-IN" dirty="0"/>
              <a:t>Normal user himself creates a Project for which he/she becomes owner</a:t>
            </a:r>
          </a:p>
          <a:p>
            <a:pPr marL="171450" indent="-171450" algn="just"/>
            <a:r>
              <a:rPr lang="en-IN" dirty="0"/>
              <a:t>Now for this new project delete option is available</a:t>
            </a:r>
          </a:p>
          <a:p>
            <a:pPr marL="171450" indent="-171450" algn="just"/>
            <a:r>
              <a:rPr lang="en-IN" dirty="0"/>
              <a:t>Clicks delete and using any proxy tool replaces the </a:t>
            </a:r>
            <a:r>
              <a:rPr lang="en-IN" dirty="0" err="1"/>
              <a:t>ProjectID</a:t>
            </a:r>
            <a:r>
              <a:rPr lang="en-IN" dirty="0"/>
              <a:t> with that of previous project</a:t>
            </a:r>
          </a:p>
          <a:p>
            <a:pPr algn="just"/>
            <a:endParaRPr lang="en-US" b="1" dirty="0"/>
          </a:p>
          <a:p>
            <a:pPr marL="0" indent="0" algn="just">
              <a:buNone/>
            </a:pPr>
            <a:r>
              <a:rPr lang="en-US" b="1" dirty="0"/>
              <a:t>RESULT: </a:t>
            </a:r>
            <a:r>
              <a:rPr lang="en-US" b="1" dirty="0">
                <a:solidFill>
                  <a:srgbClr val="FF0000"/>
                </a:solidFill>
              </a:rPr>
              <a:t>Normal user deleted a Project for which he/she is not owner but a normal member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981201" y="6270770"/>
            <a:ext cx="6236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 panose="020B0604020202020204" pitchFamily="34" charset="0"/>
              </a:rPr>
              <a:t>Responsible Disclosure: 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hlinkClick r:id="rId3"/>
              </a:rPr>
              <a:t>https://hackerone.com/reports/85401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01566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/>
              <a:t>Case 7 – Injecting HTML code snippet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3000" b="1" dirty="0">
                <a:latin typeface="+mj-lt"/>
              </a:rPr>
              <a:t>Application Design:</a:t>
            </a:r>
          </a:p>
          <a:p>
            <a:r>
              <a:rPr lang="en-US" sz="3000" dirty="0">
                <a:latin typeface="+mj-lt"/>
                <a:cs typeface="Arial" panose="020B0604020202020204" pitchFamily="34" charset="0"/>
              </a:rPr>
              <a:t>Low privilege normal user doesn’t have permission to add new team members</a:t>
            </a:r>
          </a:p>
          <a:p>
            <a:pPr marL="0" indent="0">
              <a:buNone/>
            </a:pPr>
            <a:endParaRPr lang="en-IN" sz="3000" b="1" dirty="0">
              <a:latin typeface="+mj-lt"/>
            </a:endParaRPr>
          </a:p>
          <a:p>
            <a:pPr marL="0" indent="0">
              <a:buNone/>
            </a:pPr>
            <a:r>
              <a:rPr lang="en-IN" sz="3000" b="1" dirty="0">
                <a:latin typeface="+mj-lt"/>
              </a:rPr>
              <a:t>Attack Scenario:</a:t>
            </a:r>
          </a:p>
          <a:p>
            <a:r>
              <a:rPr lang="en-IN" sz="3000" dirty="0">
                <a:latin typeface="+mj-lt"/>
                <a:cs typeface="Arial" panose="020B0604020202020204" pitchFamily="34" charset="0"/>
              </a:rPr>
              <a:t>By adding the following HTML code snippet, a normal user was able to add new team members</a:t>
            </a:r>
          </a:p>
          <a:p>
            <a:pPr marL="0" indent="0">
              <a:buNone/>
            </a:pPr>
            <a:r>
              <a:rPr lang="en-US" sz="2100" i="1" dirty="0">
                <a:solidFill>
                  <a:srgbClr val="323233"/>
                </a:solidFill>
                <a:latin typeface="+mj-lt"/>
              </a:rPr>
              <a:t>&lt;a class="button-link u-gutter </a:t>
            </a:r>
            <a:r>
              <a:rPr lang="en-US" sz="2100" i="1" dirty="0" err="1">
                <a:solidFill>
                  <a:srgbClr val="323233"/>
                </a:solidFill>
                <a:latin typeface="+mj-lt"/>
              </a:rPr>
              <a:t>js</a:t>
            </a:r>
            <a:r>
              <a:rPr lang="en-US" sz="2100" i="1" dirty="0">
                <a:solidFill>
                  <a:srgbClr val="323233"/>
                </a:solidFill>
                <a:latin typeface="+mj-lt"/>
              </a:rPr>
              <a:t>-manage-members" </a:t>
            </a:r>
            <a:r>
              <a:rPr lang="en-US" sz="2100" i="1" dirty="0" err="1">
                <a:solidFill>
                  <a:srgbClr val="323233"/>
                </a:solidFill>
                <a:latin typeface="+mj-lt"/>
              </a:rPr>
              <a:t>href</a:t>
            </a:r>
            <a:r>
              <a:rPr lang="en-US" sz="2100" i="1" dirty="0">
                <a:solidFill>
                  <a:srgbClr val="323233"/>
                </a:solidFill>
                <a:latin typeface="+mj-lt"/>
              </a:rPr>
              <a:t>="#"&gt;&lt;span class="icon-</a:t>
            </a:r>
            <a:r>
              <a:rPr lang="en-US" sz="2100" i="1" dirty="0" err="1">
                <a:solidFill>
                  <a:srgbClr val="323233"/>
                </a:solidFill>
                <a:latin typeface="+mj-lt"/>
              </a:rPr>
              <a:t>sm</a:t>
            </a:r>
            <a:r>
              <a:rPr lang="en-US" sz="2100" i="1" dirty="0">
                <a:solidFill>
                  <a:srgbClr val="323233"/>
                </a:solidFill>
                <a:latin typeface="+mj-lt"/>
              </a:rPr>
              <a:t> icon-member"&gt;&lt;/span&gt; Add Members&lt;/a&gt;</a:t>
            </a:r>
          </a:p>
          <a:p>
            <a:pPr marL="0" indent="0">
              <a:buNone/>
            </a:pPr>
            <a:endParaRPr lang="en-IN" dirty="0">
              <a:latin typeface="+mj-lt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800" b="1" dirty="0">
                <a:latin typeface="+mj-lt"/>
              </a:rPr>
              <a:t>RESULT: </a:t>
            </a:r>
            <a:r>
              <a:rPr lang="en-US" sz="2800" b="1" dirty="0">
                <a:solidFill>
                  <a:srgbClr val="FF0000"/>
                </a:solidFill>
                <a:latin typeface="+mj-lt"/>
              </a:rPr>
              <a:t>Low Privilege normal user added New team members which he did not have privilege to do</a:t>
            </a:r>
            <a:r>
              <a:rPr lang="en-IN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999862" y="6126164"/>
            <a:ext cx="61743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b="1"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 panose="020B0604020202020204" pitchFamily="34" charset="0"/>
              </a:rPr>
              <a:t>Responsible Disclosure: 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 panose="020B0604020202020204" pitchFamily="34" charset="0"/>
                <a:hlinkClick r:id="rId3"/>
              </a:rPr>
              <a:t>https://hackerone.com/reports/92050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4944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19601" y="2743200"/>
            <a:ext cx="29055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Remediation</a:t>
            </a:r>
          </a:p>
        </p:txBody>
      </p:sp>
    </p:spTree>
    <p:extLst>
      <p:ext uri="{BB962C8B-B14F-4D97-AF65-F5344CB8AC3E}">
        <p14:creationId xmlns:p14="http://schemas.microsoft.com/office/powerpoint/2010/main" val="33582452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/>
              <a:t>Remediation - Authentication Bypass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2133600" y="2209801"/>
          <a:ext cx="7924800" cy="29040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465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82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486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Caption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Check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4867">
                <a:tc>
                  <a:txBody>
                    <a:bodyPr/>
                    <a:lstStyle/>
                    <a:p>
                      <a:r>
                        <a:rPr lang="en-US" dirty="0"/>
                        <a:t>Mapping of </a:t>
                      </a:r>
                      <a:r>
                        <a:rPr lang="en-US" dirty="0" err="1"/>
                        <a:t>auth</a:t>
                      </a:r>
                      <a:r>
                        <a:rPr lang="en-US" dirty="0"/>
                        <a:t>-token and </a:t>
                      </a:r>
                      <a:r>
                        <a:rPr lang="en-US" dirty="0" err="1"/>
                        <a:t>userID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4867">
                <a:tc>
                  <a:txBody>
                    <a:bodyPr/>
                    <a:lstStyle/>
                    <a:p>
                      <a:r>
                        <a:rPr lang="en-US" dirty="0"/>
                        <a:t>Guessable User identifier in cookie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4867">
                <a:tc>
                  <a:txBody>
                    <a:bodyPr/>
                    <a:lstStyle/>
                    <a:p>
                      <a:r>
                        <a:rPr lang="en-US" dirty="0"/>
                        <a:t>Proper Session invalidation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4867">
                <a:tc>
                  <a:txBody>
                    <a:bodyPr/>
                    <a:lstStyle/>
                    <a:p>
                      <a:r>
                        <a:rPr lang="en-US" dirty="0"/>
                        <a:t>Strong Password reset functionality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4867">
                <a:tc>
                  <a:txBody>
                    <a:bodyPr/>
                    <a:lstStyle/>
                    <a:p>
                      <a:r>
                        <a:rPr lang="en-US" dirty="0"/>
                        <a:t>Response body contains debugging error message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4867">
                <a:tc>
                  <a:txBody>
                    <a:bodyPr/>
                    <a:lstStyle/>
                    <a:p>
                      <a:r>
                        <a:rPr lang="en-US" dirty="0"/>
                        <a:t>App Data contains </a:t>
                      </a:r>
                      <a:r>
                        <a:rPr lang="en-US"/>
                        <a:t>sensitive information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pSp>
        <p:nvGrpSpPr>
          <p:cNvPr id="15" name="Group 14"/>
          <p:cNvGrpSpPr/>
          <p:nvPr/>
        </p:nvGrpSpPr>
        <p:grpSpPr>
          <a:xfrm>
            <a:off x="9093461" y="2660229"/>
            <a:ext cx="457200" cy="2453640"/>
            <a:chOff x="7569461" y="1889760"/>
            <a:chExt cx="457200" cy="245364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69461" y="2209800"/>
              <a:ext cx="457200" cy="457200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60901" y="1889760"/>
              <a:ext cx="274320" cy="274320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60901" y="2682240"/>
              <a:ext cx="274320" cy="274320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60901" y="3126059"/>
              <a:ext cx="274320" cy="274320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69461" y="3459162"/>
              <a:ext cx="457200" cy="457200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69461" y="3886200"/>
              <a:ext cx="457200" cy="457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475498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/>
              <a:t>Remediation - Authorization Bypass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2133600" y="2209800"/>
          <a:ext cx="7924800" cy="24892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465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82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486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Caption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Check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4867">
                <a:tc>
                  <a:txBody>
                    <a:bodyPr/>
                    <a:lstStyle/>
                    <a:p>
                      <a:r>
                        <a:rPr lang="en-US" dirty="0"/>
                        <a:t>Map</a:t>
                      </a:r>
                      <a:r>
                        <a:rPr lang="en-US" baseline="0" dirty="0"/>
                        <a:t> user role with session 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4867">
                <a:tc>
                  <a:txBody>
                    <a:bodyPr/>
                    <a:lstStyle/>
                    <a:p>
                      <a:r>
                        <a:rPr lang="en-US" dirty="0"/>
                        <a:t>GUI based/Client-side</a:t>
                      </a:r>
                      <a:r>
                        <a:rPr lang="en-US" baseline="0" dirty="0"/>
                        <a:t> privilege implementation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4867">
                <a:tc>
                  <a:txBody>
                    <a:bodyPr/>
                    <a:lstStyle/>
                    <a:p>
                      <a:r>
                        <a:rPr lang="en-US" dirty="0"/>
                        <a:t>Proper Access Control Mechanism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4867">
                <a:tc>
                  <a:txBody>
                    <a:bodyPr/>
                    <a:lstStyle/>
                    <a:p>
                      <a:r>
                        <a:rPr lang="en-US" dirty="0"/>
                        <a:t>Use IDOR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4867">
                <a:tc>
                  <a:txBody>
                    <a:bodyPr/>
                    <a:lstStyle/>
                    <a:p>
                      <a:r>
                        <a:rPr lang="en-US" dirty="0"/>
                        <a:t>Server-side</a:t>
                      </a:r>
                      <a:r>
                        <a:rPr lang="en-US" baseline="0" dirty="0"/>
                        <a:t> validation/Business Logic validation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14" name="Group 13"/>
          <p:cNvGrpSpPr/>
          <p:nvPr/>
        </p:nvGrpSpPr>
        <p:grpSpPr>
          <a:xfrm>
            <a:off x="9093461" y="2697481"/>
            <a:ext cx="457200" cy="1942251"/>
            <a:chOff x="7569461" y="2697480"/>
            <a:chExt cx="457200" cy="1942251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69461" y="2980269"/>
              <a:ext cx="457200" cy="45720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60901" y="2697480"/>
              <a:ext cx="274320" cy="27432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60901" y="3535680"/>
              <a:ext cx="274320" cy="274320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69461" y="3810000"/>
              <a:ext cx="457200" cy="457200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60901" y="4365411"/>
              <a:ext cx="274320" cy="2743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959885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52400"/>
            <a:ext cx="4572000" cy="45720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5A2F6F65-FA8E-4B46-B887-393B2C86C4E6}"/>
              </a:ext>
            </a:extLst>
          </p:cNvPr>
          <p:cNvGrpSpPr/>
          <p:nvPr/>
        </p:nvGrpSpPr>
        <p:grpSpPr>
          <a:xfrm>
            <a:off x="3733800" y="4724400"/>
            <a:ext cx="4648200" cy="1011936"/>
            <a:chOff x="2209800" y="5334000"/>
            <a:chExt cx="4648200" cy="1011936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F4E2B1FC-0B2F-4533-B3DE-C2BA4ADCBF95}"/>
                </a:ext>
              </a:extLst>
            </p:cNvPr>
            <p:cNvSpPr txBox="1"/>
            <p:nvPr/>
          </p:nvSpPr>
          <p:spPr>
            <a:xfrm>
              <a:off x="2209800" y="5334000"/>
              <a:ext cx="464820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Questions/Suggestions: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hlinkClick r:id="rId4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  <a:hlinkClick r:id="rId4"/>
                </a:rPr>
                <a:t>                     sarwarjahanm@outlook.com</a:t>
              </a:r>
              <a:r>
                <a: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DD81ADF-CFC6-41AA-B4A3-B1643A7A713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86000" y="5638800"/>
              <a:ext cx="1064964" cy="70713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00255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5520" y="1295400"/>
            <a:ext cx="7802880" cy="4389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1333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Authentication?</a:t>
            </a:r>
          </a:p>
          <a:p>
            <a:r>
              <a:rPr lang="en-US" dirty="0"/>
              <a:t>Authorization?</a:t>
            </a:r>
          </a:p>
          <a:p>
            <a:r>
              <a:rPr lang="en-US" dirty="0"/>
              <a:t>Case Studies</a:t>
            </a:r>
          </a:p>
          <a:p>
            <a:pPr lvl="1"/>
            <a:r>
              <a:rPr lang="en-US" dirty="0"/>
              <a:t>Authentication Bypass</a:t>
            </a:r>
          </a:p>
          <a:p>
            <a:r>
              <a:rPr lang="en-US" dirty="0"/>
              <a:t>Case Studies</a:t>
            </a:r>
          </a:p>
          <a:p>
            <a:pPr lvl="1"/>
            <a:r>
              <a:rPr lang="en-US" dirty="0"/>
              <a:t>Broken Authorization and Privilege Escalation</a:t>
            </a:r>
          </a:p>
          <a:p>
            <a:r>
              <a:rPr lang="en-US" dirty="0"/>
              <a:t>Remediation</a:t>
            </a:r>
          </a:p>
          <a:p>
            <a:r>
              <a:rPr lang="en-US" dirty="0"/>
              <a:t>Q/A</a:t>
            </a:r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46787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19601" y="2743200"/>
            <a:ext cx="33749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Authentication</a:t>
            </a:r>
          </a:p>
        </p:txBody>
      </p:sp>
    </p:spTree>
    <p:extLst>
      <p:ext uri="{BB962C8B-B14F-4D97-AF65-F5344CB8AC3E}">
        <p14:creationId xmlns:p14="http://schemas.microsoft.com/office/powerpoint/2010/main" val="33807682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7546" y="3413760"/>
            <a:ext cx="3592346" cy="329184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3786" y="178981"/>
            <a:ext cx="4553582" cy="3108960"/>
          </a:xfrm>
          <a:prstGeom prst="rect">
            <a:avLst/>
          </a:prstGeom>
        </p:spPr>
      </p:pic>
      <p:pic>
        <p:nvPicPr>
          <p:cNvPr id="2050" name="Picture 2" descr="D:\Docs\My PPTs\BrokenAuthn&amp;Authz\pics\pass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1" y="1063256"/>
            <a:ext cx="3841205" cy="4846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32487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19600" y="2743200"/>
            <a:ext cx="31116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Authorization</a:t>
            </a:r>
          </a:p>
        </p:txBody>
      </p:sp>
    </p:spTree>
    <p:extLst>
      <p:ext uri="{BB962C8B-B14F-4D97-AF65-F5344CB8AC3E}">
        <p14:creationId xmlns:p14="http://schemas.microsoft.com/office/powerpoint/2010/main" val="1934476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152400"/>
            <a:ext cx="4724401" cy="25908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76200"/>
            <a:ext cx="4063806" cy="2545080"/>
          </a:xfrm>
          <a:prstGeom prst="rect">
            <a:avLst/>
          </a:prstGeom>
        </p:spPr>
      </p:pic>
      <p:pic>
        <p:nvPicPr>
          <p:cNvPr id="3074" name="Picture 2" descr="D:\Docs\My PPTs\BrokenAuthn&amp;Authz\pics\roles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4885" y="2819400"/>
            <a:ext cx="5300945" cy="3840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98303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07670" y="2486562"/>
            <a:ext cx="495533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Case Studies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Authentication Bypass</a:t>
            </a:r>
          </a:p>
        </p:txBody>
      </p:sp>
    </p:spTree>
    <p:extLst>
      <p:ext uri="{BB962C8B-B14F-4D97-AF65-F5344CB8AC3E}">
        <p14:creationId xmlns:p14="http://schemas.microsoft.com/office/powerpoint/2010/main" val="38441725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/>
              <a:t>Case 1: Misuse of </a:t>
            </a:r>
            <a:r>
              <a:rPr lang="en-US" dirty="0" err="1"/>
              <a:t>Auth</a:t>
            </a:r>
            <a:r>
              <a:rPr lang="en-US" dirty="0"/>
              <a:t>-token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447801"/>
            <a:ext cx="8229600" cy="4525963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US" sz="2400" b="1" dirty="0"/>
              <a:t>Login Scenario:</a:t>
            </a:r>
          </a:p>
          <a:p>
            <a:pPr marL="171450" indent="-171450" algn="just"/>
            <a:r>
              <a:rPr lang="en-US" sz="2200" dirty="0"/>
              <a:t>Valid Credential =&gt; </a:t>
            </a:r>
            <a:r>
              <a:rPr lang="en-US" sz="2200" i="1" dirty="0"/>
              <a:t>Login status=Success</a:t>
            </a:r>
            <a:r>
              <a:rPr lang="en-US" sz="2200" dirty="0"/>
              <a:t> &amp; </a:t>
            </a:r>
            <a:r>
              <a:rPr lang="en-US" sz="2200" i="1" dirty="0" err="1"/>
              <a:t>Auth</a:t>
            </a:r>
            <a:r>
              <a:rPr lang="en-US" sz="2200" i="1" dirty="0"/>
              <a:t>-token</a:t>
            </a:r>
            <a:r>
              <a:rPr lang="en-US" sz="2200" dirty="0"/>
              <a:t> returned in response</a:t>
            </a:r>
          </a:p>
          <a:p>
            <a:pPr marL="171450" indent="-171450" algn="just"/>
            <a:r>
              <a:rPr lang="en-US" sz="2200" dirty="0"/>
              <a:t>Wrong credential =&gt; </a:t>
            </a:r>
            <a:r>
              <a:rPr lang="en-US" sz="2200" i="1" dirty="0"/>
              <a:t>Login status=Failed</a:t>
            </a:r>
            <a:r>
              <a:rPr lang="en-US" sz="2200" dirty="0"/>
              <a:t> &amp; blank </a:t>
            </a:r>
            <a:r>
              <a:rPr lang="en-US" sz="2200" i="1" dirty="0" err="1"/>
              <a:t>Auth</a:t>
            </a:r>
            <a:r>
              <a:rPr lang="en-US" sz="2200" i="1" dirty="0"/>
              <a:t>-token</a:t>
            </a:r>
            <a:r>
              <a:rPr lang="en-US" sz="2200" dirty="0"/>
              <a:t> returned</a:t>
            </a:r>
          </a:p>
          <a:p>
            <a:pPr marL="0" indent="0" algn="just">
              <a:buNone/>
            </a:pPr>
            <a:endParaRPr lang="en-US" sz="2400" b="1" dirty="0"/>
          </a:p>
          <a:p>
            <a:pPr marL="0" indent="0" algn="just">
              <a:buNone/>
            </a:pPr>
            <a:r>
              <a:rPr lang="en-US" sz="2400" b="1" dirty="0"/>
              <a:t>Attack Scenario</a:t>
            </a:r>
            <a:r>
              <a:rPr lang="en-US" sz="2400" dirty="0"/>
              <a:t>:</a:t>
            </a:r>
          </a:p>
          <a:p>
            <a:pPr marL="171450" indent="-171450" algn="just"/>
            <a:r>
              <a:rPr lang="en-US" sz="2200" dirty="0"/>
              <a:t>Attacker (user) submits valid credential.</a:t>
            </a:r>
          </a:p>
          <a:p>
            <a:pPr marL="171450" indent="-171450" algn="just"/>
            <a:r>
              <a:rPr lang="en-US" sz="2200" dirty="0"/>
              <a:t>Intercepts the 1</a:t>
            </a:r>
            <a:r>
              <a:rPr lang="en-US" sz="2200" baseline="30000" dirty="0"/>
              <a:t>st</a:t>
            </a:r>
            <a:r>
              <a:rPr lang="en-US" sz="2200" dirty="0"/>
              <a:t> Login response, copies the </a:t>
            </a:r>
            <a:r>
              <a:rPr lang="en-US" sz="2200" dirty="0" err="1"/>
              <a:t>Auth</a:t>
            </a:r>
            <a:r>
              <a:rPr lang="en-US" sz="2200" dirty="0"/>
              <a:t>-token &amp; drops the response.</a:t>
            </a:r>
          </a:p>
          <a:p>
            <a:pPr marL="171450" indent="-171450" algn="just"/>
            <a:r>
              <a:rPr lang="en-US" sz="2200" dirty="0"/>
              <a:t>Sends login request with Target </a:t>
            </a:r>
            <a:r>
              <a:rPr lang="en-US" sz="2200" dirty="0" err="1"/>
              <a:t>UserID+wrong</a:t>
            </a:r>
            <a:r>
              <a:rPr lang="en-US" sz="2200" dirty="0"/>
              <a:t> Password.</a:t>
            </a:r>
          </a:p>
          <a:p>
            <a:pPr marL="171450" indent="-171450" algn="just"/>
            <a:r>
              <a:rPr lang="en-US" sz="2200" dirty="0"/>
              <a:t>In response, sets </a:t>
            </a:r>
            <a:r>
              <a:rPr lang="en-US" sz="2200" dirty="0">
                <a:solidFill>
                  <a:srgbClr val="FF0000"/>
                </a:solidFill>
              </a:rPr>
              <a:t>Login status=Success </a:t>
            </a:r>
            <a:r>
              <a:rPr lang="en-US" sz="2200" dirty="0"/>
              <a:t>&amp; Adds his own </a:t>
            </a:r>
            <a:r>
              <a:rPr lang="en-US" sz="2200" dirty="0" err="1">
                <a:solidFill>
                  <a:srgbClr val="FF0000"/>
                </a:solidFill>
              </a:rPr>
              <a:t>Auth</a:t>
            </a:r>
            <a:r>
              <a:rPr lang="en-US" sz="2200" dirty="0">
                <a:solidFill>
                  <a:srgbClr val="FF0000"/>
                </a:solidFill>
              </a:rPr>
              <a:t>-token</a:t>
            </a:r>
            <a:r>
              <a:rPr lang="en-US" sz="2200" dirty="0"/>
              <a:t> value.</a:t>
            </a:r>
          </a:p>
          <a:p>
            <a:pPr marL="0" indent="0" algn="just">
              <a:buNone/>
            </a:pPr>
            <a:r>
              <a:rPr lang="en-US" sz="2400" b="1" dirty="0"/>
              <a:t>RESULT: </a:t>
            </a:r>
            <a:r>
              <a:rPr lang="en-US" sz="2400" b="1" dirty="0">
                <a:solidFill>
                  <a:srgbClr val="FF0000"/>
                </a:solidFill>
              </a:rPr>
              <a:t>Attacker gets access to Victim’s account!</a:t>
            </a:r>
            <a:endParaRPr lang="en-US" sz="24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B55AB0-81E3-47A6-A425-B7820E4BD0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0075" y="2975986"/>
            <a:ext cx="6618883" cy="33336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953EF5F-CE24-400D-AA99-F8A4F4A882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0075" y="2975987"/>
            <a:ext cx="6591850" cy="3814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939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1596</Words>
  <Application>Microsoft Office PowerPoint</Application>
  <PresentationFormat>Widescreen</PresentationFormat>
  <Paragraphs>223</Paragraphs>
  <Slides>28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Arial</vt:lpstr>
      <vt:lpstr>Calibri</vt:lpstr>
      <vt:lpstr>Calibri Light</vt:lpstr>
      <vt:lpstr>Office Theme</vt:lpstr>
      <vt:lpstr>1_Office Theme</vt:lpstr>
      <vt:lpstr>Broken Authentication &amp; Authorization</vt:lpstr>
      <vt:lpstr>Who am I ?</vt:lpstr>
      <vt:lpstr>Agenda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Case 1: Misuse of Auth-token</vt:lpstr>
      <vt:lpstr>Case 2 – Cookie manipulation</vt:lpstr>
      <vt:lpstr>Case 3 - Session Invalidation</vt:lpstr>
      <vt:lpstr>Case 4 – Account takeover by Forgot Password functionality</vt:lpstr>
      <vt:lpstr>Case 5 – Authentication bypass in Mobile App</vt:lpstr>
      <vt:lpstr>Case 6 – Bypass OTP &amp; Transfer Money from Mobile Wallet</vt:lpstr>
      <vt:lpstr>PowerPoint Presentation</vt:lpstr>
      <vt:lpstr>Case 1 - Boolean based privileges</vt:lpstr>
      <vt:lpstr>Case 2 – Role based privileges</vt:lpstr>
      <vt:lpstr>Case 2.1 - Design Flaw – Low priv user updates his role</vt:lpstr>
      <vt:lpstr>Case 3 - GUI Based/Client-side privilege enforcement</vt:lpstr>
      <vt:lpstr>Case 4 - IDOR to High Priv. pages, Access High Privilege functions</vt:lpstr>
      <vt:lpstr>Case 5 - Design Flaw - user sends SPAM mail to anyone</vt:lpstr>
      <vt:lpstr>Case 6 – Deleting project by IDOR</vt:lpstr>
      <vt:lpstr>Case 7 – Injecting HTML code snippet</vt:lpstr>
      <vt:lpstr>PowerPoint Presentation</vt:lpstr>
      <vt:lpstr>Remediation - Authentication Bypass</vt:lpstr>
      <vt:lpstr>Remediation - Authorization Bypass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Broken Authentication &amp; Authorization</dc:title>
  <dc:creator>Sarwar Jahan Munna</dc:creator>
  <cp:lastModifiedBy>Sarwar Jahan Munna</cp:lastModifiedBy>
  <cp:revision>2</cp:revision>
  <dcterms:created xsi:type="dcterms:W3CDTF">2018-05-31T14:59:29Z</dcterms:created>
  <dcterms:modified xsi:type="dcterms:W3CDTF">2018-05-31T15:18:37Z</dcterms:modified>
</cp:coreProperties>
</file>